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aleway"/>
      <p:regular r:id="rId43"/>
      <p:bold r:id="rId44"/>
      <p:italic r:id="rId45"/>
      <p:boldItalic r:id="rId46"/>
    </p:embeddedFont>
    <p:embeddedFont>
      <p:font typeface="La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aleway-bold.fntdata"/><Relationship Id="rId43" Type="http://schemas.openxmlformats.org/officeDocument/2006/relationships/font" Target="fonts/Raleway-regular.fntdata"/><Relationship Id="rId46" Type="http://schemas.openxmlformats.org/officeDocument/2006/relationships/font" Target="fonts/Raleway-boldItalic.fntdata"/><Relationship Id="rId45" Type="http://schemas.openxmlformats.org/officeDocument/2006/relationships/font" Target="fonts/Ralew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ca786faf8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ca786faf8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ca786faf8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ca786faf8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ca786faf8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ca786faf8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0ca786faf8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0ca786faf8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0ca786faf8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0ca786faf8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ca786faf8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ca786faf8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ca786faf8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ca786faf8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ca786faf8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0ca786faf8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0ca786faf8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0ca786faf8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ca786faf8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0ca786faf8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0ca786faf8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0ca786faf8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ca786faf8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0ca786faf8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ca786faf8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ca786faf8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0ca786faf8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0ca786faf8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ca786faf8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ca786faf8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0ca786faf8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0ca786faf8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0ca786faf8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0ca786faf8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ca786faf8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ca786faf8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ca786faf8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ca786faf8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ca786faf8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0ca786faf8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0ca786faf8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0ca786faf8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0ca786faf8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0ca786faf8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ca786faf8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0ca786faf8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ca786faf8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0ca786faf8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ca786faf8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ca786faf8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0ca786faf8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0ca786faf8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0ca786faf8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0ca786faf8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0ca786faf8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0ca786faf8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0ca786faf8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0ca786faf8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ca786faf8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ca786faf8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0ca786faf8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0ca786faf8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ca786faf8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ca786faf8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ca786faf8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ca786faf8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ca786faf8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ca786faf8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0ca786faf8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0ca786faf8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ca786faf8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ca786faf8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github.com/MohammadMahdiGhahramani7/Computer_Vision_Course_Projec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hyperlink" Target="https://www.researchgate.net/figure/Federated-Learning-vs-Fine-grained-Federated-Learning_fig1_339297228"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hyperlink" Target="https://link.springer.com/chapter/10.1007/978-3-030-68590-4_2"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hyperlink" Target="https://rose1.ntu.edu.sg/dataset/actionRecogniti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gif"/><Relationship Id="rId4" Type="http://schemas.openxmlformats.org/officeDocument/2006/relationships/image" Target="../media/image2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hyperlink" Target="https://www.coursera.org/specializations/deep-learn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gif"/><Relationship Id="rId4" Type="http://schemas.openxmlformats.org/officeDocument/2006/relationships/image" Target="../media/image26.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hyperlink" Target="https://www.researchgate.net/figure/Examples-of-qualitative-results-on-the-NTU-RGB-D-dataset-Three-actions-taking-a-selfie_fig6_32175888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730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Mohammadmahdi Ghahramani</a:t>
            </a:r>
            <a:endParaRPr/>
          </a:p>
        </p:txBody>
      </p:sp>
      <p:sp>
        <p:nvSpPr>
          <p:cNvPr id="87" name="Google Shape;87;p13"/>
          <p:cNvSpPr txBox="1"/>
          <p:nvPr>
            <p:ph idx="1" type="subTitle"/>
          </p:nvPr>
        </p:nvSpPr>
        <p:spPr>
          <a:xfrm>
            <a:off x="727950" y="2141675"/>
            <a:ext cx="7688100" cy="2546100"/>
          </a:xfrm>
          <a:prstGeom prst="rect">
            <a:avLst/>
          </a:prstGeom>
        </p:spPr>
        <p:txBody>
          <a:bodyPr anchorCtr="0" anchor="t" bIns="91425" lIns="91425" spcFirstLastPara="1" rIns="91425" wrap="square" tIns="91425">
            <a:normAutofit lnSpcReduction="10000"/>
          </a:bodyPr>
          <a:lstStyle/>
          <a:p>
            <a:pPr indent="457200" lvl="0" marL="1828800" rtl="0" algn="l">
              <a:spcBef>
                <a:spcPts val="0"/>
              </a:spcBef>
              <a:spcAft>
                <a:spcPts val="0"/>
              </a:spcAft>
              <a:buNone/>
            </a:pPr>
            <a:r>
              <a:rPr b="1" lang="en-CA"/>
              <a:t>Vision and Cognitive Systems Project</a:t>
            </a:r>
            <a:endParaRPr b="1"/>
          </a:p>
          <a:p>
            <a:pPr indent="457200" lvl="0" marL="1828800" rtl="0" algn="ctr">
              <a:spcBef>
                <a:spcPts val="0"/>
              </a:spcBef>
              <a:spcAft>
                <a:spcPts val="0"/>
              </a:spcAft>
              <a:buNone/>
            </a:pPr>
            <a:r>
              <a:t/>
            </a:r>
            <a:endParaRPr b="1"/>
          </a:p>
          <a:p>
            <a:pPr indent="457200" lvl="0" marL="1828800" rtl="0" algn="l">
              <a:spcBef>
                <a:spcPts val="0"/>
              </a:spcBef>
              <a:spcAft>
                <a:spcPts val="0"/>
              </a:spcAft>
              <a:buNone/>
            </a:pPr>
            <a:r>
              <a:rPr b="1" lang="en-CA"/>
              <a:t>      Professor: Lamberto Ballan</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b="1" lang="en-CA"/>
              <a:t>Topic: Modeling temporal dynamics and spatial configurations of actions using</a:t>
            </a:r>
            <a:endParaRPr b="1"/>
          </a:p>
          <a:p>
            <a:pPr indent="0" lvl="0" marL="0" rtl="0" algn="ctr">
              <a:spcBef>
                <a:spcPts val="0"/>
              </a:spcBef>
              <a:spcAft>
                <a:spcPts val="0"/>
              </a:spcAft>
              <a:buNone/>
            </a:pPr>
            <a:r>
              <a:rPr b="1" lang="en-CA"/>
              <a:t>recurrent neural networks and self-attention gates</a:t>
            </a:r>
            <a:endParaRPr b="1"/>
          </a:p>
          <a:p>
            <a:pPr indent="0" lvl="0" marL="0" rtl="0" algn="ctr">
              <a:spcBef>
                <a:spcPts val="0"/>
              </a:spcBef>
              <a:spcAft>
                <a:spcPts val="0"/>
              </a:spcAft>
              <a:buNone/>
            </a:pPr>
            <a:r>
              <a:t/>
            </a:r>
            <a:endParaRPr b="1"/>
          </a:p>
          <a:p>
            <a:pPr indent="0" lvl="0" marL="1828800" rtl="0" algn="l">
              <a:spcBef>
                <a:spcPts val="0"/>
              </a:spcBef>
              <a:spcAft>
                <a:spcPts val="0"/>
              </a:spcAft>
              <a:buNone/>
            </a:pPr>
            <a:r>
              <a:rPr b="1" lang="en-CA"/>
              <a:t>University of Padova, </a:t>
            </a:r>
            <a:r>
              <a:rPr b="1" lang="en-CA"/>
              <a:t>Academic Year 2021/22</a:t>
            </a:r>
            <a:endParaRPr b="1"/>
          </a:p>
          <a:p>
            <a:pPr indent="0" lvl="0" marL="1828800" rtl="0" algn="l">
              <a:spcBef>
                <a:spcPts val="0"/>
              </a:spcBef>
              <a:spcAft>
                <a:spcPts val="0"/>
              </a:spcAft>
              <a:buNone/>
            </a:pPr>
            <a:r>
              <a:t/>
            </a:r>
            <a:endParaRPr b="1"/>
          </a:p>
          <a:p>
            <a:pPr indent="0" lvl="0" marL="0" rtl="0" algn="ctr">
              <a:spcBef>
                <a:spcPts val="0"/>
              </a:spcBef>
              <a:spcAft>
                <a:spcPts val="0"/>
              </a:spcAft>
              <a:buNone/>
            </a:pPr>
            <a:r>
              <a:rPr b="1" lang="en-CA" sz="1400" u="sng">
                <a:solidFill>
                  <a:schemeClr val="hlink"/>
                </a:solidFill>
                <a:hlinkClick r:id="rId3"/>
              </a:rPr>
              <a:t>https://github.com/MohammadMahdiGhahramani7/Computer_Vision_Course_Project</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727650" y="1247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Introduction, </a:t>
            </a:r>
            <a:r>
              <a:rPr b="0" lang="en-CA"/>
              <a:t>Federated Learning</a:t>
            </a:r>
            <a:endParaRPr b="0"/>
          </a:p>
          <a:p>
            <a:pPr indent="0" lvl="0" marL="0" rtl="0" algn="l">
              <a:spcBef>
                <a:spcPts val="0"/>
              </a:spcBef>
              <a:spcAft>
                <a:spcPts val="0"/>
              </a:spcAft>
              <a:buNone/>
            </a:pPr>
            <a:r>
              <a:t/>
            </a:r>
            <a:endParaRPr/>
          </a:p>
        </p:txBody>
      </p:sp>
      <p:pic>
        <p:nvPicPr>
          <p:cNvPr id="143" name="Google Shape;143;p22"/>
          <p:cNvPicPr preferRelativeResize="0"/>
          <p:nvPr/>
        </p:nvPicPr>
        <p:blipFill>
          <a:blip r:embed="rId3">
            <a:alphaModFix/>
          </a:blip>
          <a:stretch>
            <a:fillRect/>
          </a:stretch>
        </p:blipFill>
        <p:spPr>
          <a:xfrm>
            <a:off x="2751950" y="1935450"/>
            <a:ext cx="3265279" cy="2984849"/>
          </a:xfrm>
          <a:prstGeom prst="rect">
            <a:avLst/>
          </a:prstGeom>
          <a:noFill/>
          <a:ln>
            <a:noFill/>
          </a:ln>
        </p:spPr>
      </p:pic>
      <p:sp>
        <p:nvSpPr>
          <p:cNvPr id="144" name="Google Shape;144;p22"/>
          <p:cNvSpPr txBox="1"/>
          <p:nvPr/>
        </p:nvSpPr>
        <p:spPr>
          <a:xfrm>
            <a:off x="6576150" y="4527900"/>
            <a:ext cx="16737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CA" sz="1350">
                <a:solidFill>
                  <a:srgbClr val="202122"/>
                </a:solidFill>
                <a:highlight>
                  <a:srgbClr val="FFFFFF"/>
                </a:highlight>
              </a:rPr>
              <a:t>[</a:t>
            </a:r>
            <a:r>
              <a:rPr lang="en-CA" sz="1350" u="sng">
                <a:solidFill>
                  <a:schemeClr val="hlink"/>
                </a:solidFill>
                <a:highlight>
                  <a:srgbClr val="FFFFFF"/>
                </a:highlight>
                <a:hlinkClick r:id="rId4"/>
              </a:rPr>
              <a:t>Source</a:t>
            </a:r>
            <a:r>
              <a:rPr lang="en-CA" sz="1350">
                <a:solidFill>
                  <a:srgbClr val="202122"/>
                </a:solidFill>
                <a:highlight>
                  <a:srgbClr val="FFFFFF"/>
                </a:highlight>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Introduction, </a:t>
            </a:r>
            <a:r>
              <a:rPr b="0" lang="en-CA"/>
              <a:t>Model Checking and</a:t>
            </a:r>
            <a:r>
              <a:rPr lang="en-CA"/>
              <a:t> </a:t>
            </a:r>
            <a:r>
              <a:rPr b="0" lang="en-CA"/>
              <a:t>Results</a:t>
            </a:r>
            <a:endParaRPr/>
          </a:p>
        </p:txBody>
      </p:sp>
      <p:sp>
        <p:nvSpPr>
          <p:cNvPr id="150" name="Google Shape;150;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CA" sz="1400">
                <a:solidFill>
                  <a:srgbClr val="000000"/>
                </a:solidFill>
              </a:rPr>
              <a:t>The performance of the trained model is evaluated using 400 data samples. These sample are distributed fairly in different 20 categories. The accuracy provided by this model is </a:t>
            </a:r>
            <a:r>
              <a:rPr b="1" lang="en-CA" sz="1400">
                <a:solidFill>
                  <a:srgbClr val="000000"/>
                </a:solidFill>
              </a:rPr>
              <a:t>80.5%</a:t>
            </a:r>
            <a:r>
              <a:rPr lang="en-CA" sz="1400">
                <a:solidFill>
                  <a:srgbClr val="000000"/>
                </a:solidFill>
              </a:rPr>
              <a:t> on unseen data. By model checking, this research means the wrongly-labeled data should not be too different from the concept of their true labels.</a:t>
            </a:r>
            <a:endParaRPr sz="14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727650" y="1247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Dataset, </a:t>
            </a:r>
            <a:r>
              <a:rPr b="0" lang="en-CA"/>
              <a:t>NTU RGB+D</a:t>
            </a:r>
            <a:endParaRPr b="0"/>
          </a:p>
        </p:txBody>
      </p:sp>
      <p:pic>
        <p:nvPicPr>
          <p:cNvPr id="156" name="Google Shape;156;p24"/>
          <p:cNvPicPr preferRelativeResize="0"/>
          <p:nvPr/>
        </p:nvPicPr>
        <p:blipFill>
          <a:blip r:embed="rId3">
            <a:alphaModFix/>
          </a:blip>
          <a:stretch>
            <a:fillRect/>
          </a:stretch>
        </p:blipFill>
        <p:spPr>
          <a:xfrm>
            <a:off x="977113" y="1641421"/>
            <a:ext cx="5735225" cy="3122201"/>
          </a:xfrm>
          <a:prstGeom prst="rect">
            <a:avLst/>
          </a:prstGeom>
          <a:noFill/>
          <a:ln>
            <a:noFill/>
          </a:ln>
        </p:spPr>
      </p:pic>
      <p:sp>
        <p:nvSpPr>
          <p:cNvPr id="157" name="Google Shape;157;p24"/>
          <p:cNvSpPr txBox="1"/>
          <p:nvPr/>
        </p:nvSpPr>
        <p:spPr>
          <a:xfrm>
            <a:off x="7053675" y="4363425"/>
            <a:ext cx="98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t>[</a:t>
            </a:r>
            <a:r>
              <a:rPr lang="en-CA" u="sng">
                <a:solidFill>
                  <a:schemeClr val="hlink"/>
                </a:solidFill>
                <a:hlinkClick r:id="rId4"/>
              </a:rPr>
              <a:t>Source</a:t>
            </a:r>
            <a:r>
              <a:rPr lang="en-CA"/>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Dataset, </a:t>
            </a:r>
            <a:r>
              <a:rPr b="0" lang="en-CA"/>
              <a:t>NTU RGB+D</a:t>
            </a:r>
            <a:endParaRPr b="0"/>
          </a:p>
          <a:p>
            <a:pPr indent="0" lvl="0" marL="0" rtl="0" algn="l">
              <a:spcBef>
                <a:spcPts val="0"/>
              </a:spcBef>
              <a:spcAft>
                <a:spcPts val="0"/>
              </a:spcAft>
              <a:buNone/>
            </a:pPr>
            <a:r>
              <a:t/>
            </a:r>
            <a:endParaRPr/>
          </a:p>
        </p:txBody>
      </p:sp>
      <p:pic>
        <p:nvPicPr>
          <p:cNvPr id="163" name="Google Shape;163;p25"/>
          <p:cNvPicPr preferRelativeResize="0"/>
          <p:nvPr/>
        </p:nvPicPr>
        <p:blipFill>
          <a:blip r:embed="rId3">
            <a:alphaModFix/>
          </a:blip>
          <a:stretch>
            <a:fillRect/>
          </a:stretch>
        </p:blipFill>
        <p:spPr>
          <a:xfrm>
            <a:off x="872825" y="1853850"/>
            <a:ext cx="2732035" cy="2984849"/>
          </a:xfrm>
          <a:prstGeom prst="rect">
            <a:avLst/>
          </a:prstGeom>
          <a:noFill/>
          <a:ln>
            <a:noFill/>
          </a:ln>
        </p:spPr>
      </p:pic>
      <p:pic>
        <p:nvPicPr>
          <p:cNvPr id="164" name="Google Shape;164;p25"/>
          <p:cNvPicPr preferRelativeResize="0"/>
          <p:nvPr/>
        </p:nvPicPr>
        <p:blipFill>
          <a:blip r:embed="rId4">
            <a:alphaModFix/>
          </a:blip>
          <a:stretch>
            <a:fillRect/>
          </a:stretch>
        </p:blipFill>
        <p:spPr>
          <a:xfrm>
            <a:off x="4501825" y="1853850"/>
            <a:ext cx="3687168" cy="298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535475" y="1227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Dataset, </a:t>
            </a:r>
            <a:r>
              <a:rPr b="0" lang="en-CA"/>
              <a:t>NTU RGB+D</a:t>
            </a:r>
            <a:endParaRPr b="0"/>
          </a:p>
          <a:p>
            <a:pPr indent="0" lvl="0" marL="0" rtl="0" algn="l">
              <a:spcBef>
                <a:spcPts val="0"/>
              </a:spcBef>
              <a:spcAft>
                <a:spcPts val="0"/>
              </a:spcAft>
              <a:buNone/>
            </a:pPr>
            <a:r>
              <a:t/>
            </a:r>
            <a:endParaRPr/>
          </a:p>
        </p:txBody>
      </p:sp>
      <p:pic>
        <p:nvPicPr>
          <p:cNvPr id="170" name="Google Shape;170;p26"/>
          <p:cNvPicPr preferRelativeResize="0"/>
          <p:nvPr/>
        </p:nvPicPr>
        <p:blipFill>
          <a:blip r:embed="rId3">
            <a:alphaModFix/>
          </a:blip>
          <a:stretch>
            <a:fillRect/>
          </a:stretch>
        </p:blipFill>
        <p:spPr>
          <a:xfrm>
            <a:off x="598750" y="1721000"/>
            <a:ext cx="5409050" cy="2950775"/>
          </a:xfrm>
          <a:prstGeom prst="rect">
            <a:avLst/>
          </a:prstGeom>
          <a:noFill/>
          <a:ln>
            <a:noFill/>
          </a:ln>
        </p:spPr>
      </p:pic>
      <p:sp>
        <p:nvSpPr>
          <p:cNvPr id="171" name="Google Shape;171;p26"/>
          <p:cNvSpPr txBox="1"/>
          <p:nvPr/>
        </p:nvSpPr>
        <p:spPr>
          <a:xfrm>
            <a:off x="6668150" y="4074500"/>
            <a:ext cx="87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t>[</a:t>
            </a:r>
            <a:r>
              <a:rPr lang="en-CA" u="sng">
                <a:solidFill>
                  <a:schemeClr val="hlink"/>
                </a:solidFill>
                <a:hlinkClick r:id="rId4"/>
              </a:rPr>
              <a:t>Source</a:t>
            </a:r>
            <a:r>
              <a:rPr lang="en-CA"/>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Dataset, </a:t>
            </a:r>
            <a:r>
              <a:rPr b="0" lang="en-CA"/>
              <a:t>Visualization</a:t>
            </a:r>
            <a:endParaRPr b="0"/>
          </a:p>
          <a:p>
            <a:pPr indent="0" lvl="0" marL="0" rtl="0" algn="l">
              <a:spcBef>
                <a:spcPts val="0"/>
              </a:spcBef>
              <a:spcAft>
                <a:spcPts val="0"/>
              </a:spcAft>
              <a:buNone/>
            </a:pPr>
            <a:r>
              <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400">
                <a:solidFill>
                  <a:srgbClr val="000000"/>
                </a:solidFill>
              </a:rPr>
              <a:t>The study also provides a visual representation of the results. We need to check how different wrong-labeled data are from their original labels to ensure that the model is working fairly well. It means that the model has not yet trained properly if it labels data whose real label is </a:t>
            </a:r>
            <a:r>
              <a:rPr b="1" lang="en-CA" sz="1400">
                <a:solidFill>
                  <a:schemeClr val="dk1"/>
                </a:solidFill>
              </a:rPr>
              <a:t>brush-hair</a:t>
            </a:r>
            <a:r>
              <a:rPr lang="en-CA" sz="1400">
                <a:solidFill>
                  <a:srgbClr val="000000"/>
                </a:solidFill>
              </a:rPr>
              <a:t> as </a:t>
            </a:r>
            <a:r>
              <a:rPr b="1" lang="en-CA" sz="1400">
                <a:solidFill>
                  <a:srgbClr val="CC4125"/>
                </a:solidFill>
              </a:rPr>
              <a:t>jumping</a:t>
            </a:r>
            <a:r>
              <a:rPr lang="en-CA" sz="1400">
                <a:solidFill>
                  <a:srgbClr val="000000"/>
                </a:solidFill>
              </a:rPr>
              <a:t>. Alternatively, if the model misclassifies this data as </a:t>
            </a:r>
            <a:r>
              <a:rPr b="1" lang="en-CA" sz="1400">
                <a:solidFill>
                  <a:srgbClr val="134F5C"/>
                </a:solidFill>
              </a:rPr>
              <a:t>brush-teeth</a:t>
            </a:r>
            <a:r>
              <a:rPr lang="en-CA" sz="1400">
                <a:solidFill>
                  <a:srgbClr val="000000"/>
                </a:solidFill>
              </a:rPr>
              <a:t>, this error is meaningful since these two tasks are much more similar than jumping. This dataset, however, does not provide us with well-formed data that is easy to visualize. This study provides a gif-based visualization of the results by manipulating the input and applying several algebraic transformations.</a:t>
            </a:r>
            <a:endParaRPr sz="1400">
              <a:solidFill>
                <a:srgbClr val="000000"/>
              </a:solidFill>
            </a:endParaRPr>
          </a:p>
          <a:p>
            <a:pPr indent="0" lvl="0" marL="0" rtl="0" algn="l">
              <a:spcBef>
                <a:spcPts val="1200"/>
              </a:spcBef>
              <a:spcAft>
                <a:spcPts val="1200"/>
              </a:spcAft>
              <a:buNone/>
            </a:pPr>
            <a:r>
              <a:t/>
            </a:r>
            <a:endParaRPr sz="14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Dataset, </a:t>
            </a:r>
            <a:r>
              <a:rPr b="0" lang="en-CA"/>
              <a:t>Visualization-Rotation</a:t>
            </a:r>
            <a:endParaRPr b="0"/>
          </a:p>
          <a:p>
            <a:pPr indent="0" lvl="0" marL="0" rtl="0" algn="l">
              <a:spcBef>
                <a:spcPts val="0"/>
              </a:spcBef>
              <a:spcAft>
                <a:spcPts val="0"/>
              </a:spcAft>
              <a:buNone/>
            </a:pPr>
            <a:r>
              <a:t/>
            </a:r>
            <a:endParaRPr/>
          </a:p>
        </p:txBody>
      </p:sp>
      <p:pic>
        <p:nvPicPr>
          <p:cNvPr id="183" name="Google Shape;183;p28"/>
          <p:cNvPicPr preferRelativeResize="0"/>
          <p:nvPr/>
        </p:nvPicPr>
        <p:blipFill>
          <a:blip r:embed="rId3">
            <a:alphaModFix/>
          </a:blip>
          <a:stretch>
            <a:fillRect/>
          </a:stretch>
        </p:blipFill>
        <p:spPr>
          <a:xfrm>
            <a:off x="729450" y="2045100"/>
            <a:ext cx="4319825" cy="2311875"/>
          </a:xfrm>
          <a:prstGeom prst="rect">
            <a:avLst/>
          </a:prstGeom>
          <a:noFill/>
          <a:ln>
            <a:noFill/>
          </a:ln>
        </p:spPr>
      </p:pic>
      <p:pic>
        <p:nvPicPr>
          <p:cNvPr id="184" name="Google Shape;184;p28"/>
          <p:cNvPicPr preferRelativeResize="0"/>
          <p:nvPr/>
        </p:nvPicPr>
        <p:blipFill>
          <a:blip r:embed="rId4">
            <a:alphaModFix/>
          </a:blip>
          <a:stretch>
            <a:fillRect/>
          </a:stretch>
        </p:blipFill>
        <p:spPr>
          <a:xfrm>
            <a:off x="4169150" y="1818450"/>
            <a:ext cx="4102000" cy="1436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Dataset, </a:t>
            </a:r>
            <a:r>
              <a:rPr b="0" lang="en-CA"/>
              <a:t>Visualization-Rotation</a:t>
            </a:r>
            <a:endParaRPr b="0"/>
          </a:p>
          <a:p>
            <a:pPr indent="0" lvl="0" marL="0" rtl="0" algn="l">
              <a:spcBef>
                <a:spcPts val="0"/>
              </a:spcBef>
              <a:spcAft>
                <a:spcPts val="0"/>
              </a:spcAft>
              <a:buNone/>
            </a:pPr>
            <a:r>
              <a:t/>
            </a:r>
            <a:endParaRPr/>
          </a:p>
        </p:txBody>
      </p:sp>
      <p:pic>
        <p:nvPicPr>
          <p:cNvPr id="190" name="Google Shape;190;p29"/>
          <p:cNvPicPr preferRelativeResize="0"/>
          <p:nvPr/>
        </p:nvPicPr>
        <p:blipFill>
          <a:blip r:embed="rId3">
            <a:alphaModFix/>
          </a:blip>
          <a:stretch>
            <a:fillRect/>
          </a:stretch>
        </p:blipFill>
        <p:spPr>
          <a:xfrm>
            <a:off x="729450" y="2032700"/>
            <a:ext cx="3466450" cy="2593976"/>
          </a:xfrm>
          <a:prstGeom prst="rect">
            <a:avLst/>
          </a:prstGeom>
          <a:noFill/>
          <a:ln>
            <a:noFill/>
          </a:ln>
        </p:spPr>
      </p:pic>
      <p:pic>
        <p:nvPicPr>
          <p:cNvPr id="191" name="Google Shape;191;p29"/>
          <p:cNvPicPr preferRelativeResize="0"/>
          <p:nvPr/>
        </p:nvPicPr>
        <p:blipFill>
          <a:blip r:embed="rId4">
            <a:alphaModFix/>
          </a:blip>
          <a:stretch>
            <a:fillRect/>
          </a:stretch>
        </p:blipFill>
        <p:spPr>
          <a:xfrm>
            <a:off x="4340825" y="1927900"/>
            <a:ext cx="3606500" cy="2698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727650" y="1266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Method</a:t>
            </a:r>
            <a:endParaRPr/>
          </a:p>
        </p:txBody>
      </p:sp>
      <p:sp>
        <p:nvSpPr>
          <p:cNvPr id="197" name="Google Shape;197;p30"/>
          <p:cNvSpPr txBox="1"/>
          <p:nvPr>
            <p:ph idx="1" type="body"/>
          </p:nvPr>
        </p:nvSpPr>
        <p:spPr>
          <a:xfrm>
            <a:off x="764500" y="1763425"/>
            <a:ext cx="7688700" cy="3038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CA" sz="1700">
                <a:solidFill>
                  <a:schemeClr val="dk2"/>
                </a:solidFill>
                <a:latin typeface="Raleway"/>
                <a:ea typeface="Raleway"/>
                <a:cs typeface="Raleway"/>
                <a:sym typeface="Raleway"/>
              </a:rPr>
              <a:t>First-part: </a:t>
            </a:r>
            <a:r>
              <a:rPr b="1" lang="en-CA" sz="1700">
                <a:solidFill>
                  <a:schemeClr val="dk2"/>
                </a:solidFill>
                <a:latin typeface="Raleway"/>
                <a:ea typeface="Raleway"/>
                <a:cs typeface="Raleway"/>
                <a:sym typeface="Raleway"/>
              </a:rPr>
              <a:t>Attention Mechanism</a:t>
            </a:r>
            <a:r>
              <a:rPr lang="en-CA" sz="1700">
                <a:solidFill>
                  <a:schemeClr val="dk2"/>
                </a:solidFill>
                <a:latin typeface="Raleway"/>
                <a:ea typeface="Raleway"/>
                <a:cs typeface="Raleway"/>
                <a:sym typeface="Raleway"/>
              </a:rPr>
              <a:t>           Second-part: </a:t>
            </a:r>
            <a:r>
              <a:rPr b="1" lang="en-CA" sz="1700">
                <a:solidFill>
                  <a:schemeClr val="dk2"/>
                </a:solidFill>
                <a:latin typeface="Raleway"/>
                <a:ea typeface="Raleway"/>
                <a:cs typeface="Raleway"/>
                <a:sym typeface="Raleway"/>
              </a:rPr>
              <a:t>Hierarchical Structure</a:t>
            </a:r>
            <a:endParaRPr b="1" sz="1700">
              <a:solidFill>
                <a:schemeClr val="dk2"/>
              </a:solidFill>
              <a:latin typeface="Raleway"/>
              <a:ea typeface="Raleway"/>
              <a:cs typeface="Raleway"/>
              <a:sym typeface="Raleway"/>
            </a:endParaRPr>
          </a:p>
          <a:p>
            <a:pPr indent="0" lvl="0" marL="457200" rtl="0" algn="l">
              <a:lnSpc>
                <a:spcPct val="100000"/>
              </a:lnSpc>
              <a:spcBef>
                <a:spcPts val="0"/>
              </a:spcBef>
              <a:spcAft>
                <a:spcPts val="0"/>
              </a:spcAft>
              <a:buNone/>
            </a:pPr>
            <a:r>
              <a:t/>
            </a:r>
            <a:endParaRPr sz="1700">
              <a:solidFill>
                <a:schemeClr val="dk2"/>
              </a:solidFill>
              <a:latin typeface="Raleway"/>
              <a:ea typeface="Raleway"/>
              <a:cs typeface="Raleway"/>
              <a:sym typeface="Raleway"/>
            </a:endParaRPr>
          </a:p>
        </p:txBody>
      </p:sp>
      <p:pic>
        <p:nvPicPr>
          <p:cNvPr id="198" name="Google Shape;198;p30"/>
          <p:cNvPicPr preferRelativeResize="0"/>
          <p:nvPr/>
        </p:nvPicPr>
        <p:blipFill>
          <a:blip r:embed="rId3">
            <a:alphaModFix/>
          </a:blip>
          <a:stretch>
            <a:fillRect/>
          </a:stretch>
        </p:blipFill>
        <p:spPr>
          <a:xfrm>
            <a:off x="1271588" y="2204425"/>
            <a:ext cx="6600825" cy="2641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Method, </a:t>
            </a:r>
            <a:r>
              <a:rPr b="0" lang="en-CA"/>
              <a:t>Attention Mechanism, Intuition</a:t>
            </a:r>
            <a:endParaRPr b="0"/>
          </a:p>
          <a:p>
            <a:pPr indent="0" lvl="0" marL="0" rtl="0" algn="l">
              <a:spcBef>
                <a:spcPts val="0"/>
              </a:spcBef>
              <a:spcAft>
                <a:spcPts val="0"/>
              </a:spcAft>
              <a:buNone/>
            </a:pPr>
            <a:r>
              <a:t/>
            </a:r>
            <a:endParaRPr/>
          </a:p>
        </p:txBody>
      </p:sp>
      <p:pic>
        <p:nvPicPr>
          <p:cNvPr id="204" name="Google Shape;204;p31"/>
          <p:cNvPicPr preferRelativeResize="0"/>
          <p:nvPr/>
        </p:nvPicPr>
        <p:blipFill>
          <a:blip r:embed="rId3">
            <a:alphaModFix/>
          </a:blip>
          <a:stretch>
            <a:fillRect/>
          </a:stretch>
        </p:blipFill>
        <p:spPr>
          <a:xfrm>
            <a:off x="987863" y="1853850"/>
            <a:ext cx="5314272" cy="2984849"/>
          </a:xfrm>
          <a:prstGeom prst="rect">
            <a:avLst/>
          </a:prstGeom>
          <a:noFill/>
          <a:ln>
            <a:noFill/>
          </a:ln>
        </p:spPr>
      </p:pic>
      <p:sp>
        <p:nvSpPr>
          <p:cNvPr id="205" name="Google Shape;205;p31"/>
          <p:cNvSpPr txBox="1"/>
          <p:nvPr/>
        </p:nvSpPr>
        <p:spPr>
          <a:xfrm>
            <a:off x="6711975" y="4328625"/>
            <a:ext cx="91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a:t>[</a:t>
            </a:r>
            <a:r>
              <a:rPr lang="en-CA" u="sng">
                <a:solidFill>
                  <a:schemeClr val="hlink"/>
                </a:solidFill>
                <a:hlinkClick r:id="rId4"/>
              </a:rPr>
              <a:t>Source</a:t>
            </a:r>
            <a:r>
              <a:rPr lang="en-CA"/>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Human Activity Recognition</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sz="1350">
                <a:solidFill>
                  <a:srgbClr val="202122"/>
                </a:solidFill>
                <a:highlight>
                  <a:srgbClr val="FFFFFF"/>
                </a:highlight>
                <a:latin typeface="Arial"/>
                <a:ea typeface="Arial"/>
                <a:cs typeface="Arial"/>
                <a:sym typeface="Arial"/>
              </a:rPr>
              <a:t>Activity recognition aims to recognize the actions and goals of one or more agents from a series of observations on the agents' actions and the environmental conditions. [</a:t>
            </a:r>
            <a:r>
              <a:rPr lang="en-CA" sz="1350">
                <a:solidFill>
                  <a:srgbClr val="134F5C"/>
                </a:solidFill>
                <a:highlight>
                  <a:srgbClr val="FFFFFF"/>
                </a:highlight>
                <a:latin typeface="Arial"/>
                <a:ea typeface="Arial"/>
                <a:cs typeface="Arial"/>
                <a:sym typeface="Arial"/>
              </a:rPr>
              <a:t>Wikipedia</a:t>
            </a:r>
            <a:r>
              <a:rPr lang="en-CA" sz="1350">
                <a:solidFill>
                  <a:srgbClr val="202122"/>
                </a:solidFill>
                <a:highlight>
                  <a:srgbClr val="FFFFFF"/>
                </a:highlight>
                <a:latin typeface="Arial"/>
                <a:ea typeface="Arial"/>
                <a:cs typeface="Arial"/>
                <a:sym typeface="Arial"/>
              </a:rPr>
              <a:t>]</a:t>
            </a:r>
            <a:endParaRPr sz="1350">
              <a:solidFill>
                <a:srgbClr val="202122"/>
              </a:solidFill>
              <a:highlight>
                <a:srgbClr val="FFFFFF"/>
              </a:highlight>
              <a:latin typeface="Arial"/>
              <a:ea typeface="Arial"/>
              <a:cs typeface="Arial"/>
              <a:sym typeface="Arial"/>
            </a:endParaRPr>
          </a:p>
          <a:p>
            <a:pPr indent="0" lvl="0" marL="0" rtl="0" algn="l">
              <a:spcBef>
                <a:spcPts val="1200"/>
              </a:spcBef>
              <a:spcAft>
                <a:spcPts val="0"/>
              </a:spcAft>
              <a:buNone/>
            </a:pPr>
            <a:r>
              <a:rPr b="1" lang="en-CA" sz="1350">
                <a:solidFill>
                  <a:srgbClr val="202122"/>
                </a:solidFill>
                <a:highlight>
                  <a:srgbClr val="FFFFFF"/>
                </a:highlight>
                <a:latin typeface="Arial"/>
                <a:ea typeface="Arial"/>
                <a:cs typeface="Arial"/>
                <a:sym typeface="Arial"/>
              </a:rPr>
              <a:t>Approaches:</a:t>
            </a:r>
            <a:endParaRPr b="1" sz="1350">
              <a:solidFill>
                <a:srgbClr val="202122"/>
              </a:solidFill>
              <a:highlight>
                <a:srgbClr val="FFFFFF"/>
              </a:highlight>
              <a:latin typeface="Arial"/>
              <a:ea typeface="Arial"/>
              <a:cs typeface="Arial"/>
              <a:sym typeface="Arial"/>
            </a:endParaRPr>
          </a:p>
          <a:p>
            <a:pPr indent="0" lvl="0" marL="0" rtl="0" algn="l">
              <a:spcBef>
                <a:spcPts val="1200"/>
              </a:spcBef>
              <a:spcAft>
                <a:spcPts val="0"/>
              </a:spcAft>
              <a:buNone/>
            </a:pPr>
            <a:r>
              <a:rPr lang="en-CA" sz="1350">
                <a:solidFill>
                  <a:srgbClr val="202122"/>
                </a:solidFill>
                <a:highlight>
                  <a:srgbClr val="FFFFFF"/>
                </a:highlight>
                <a:latin typeface="Arial"/>
                <a:ea typeface="Arial"/>
                <a:cs typeface="Arial"/>
                <a:sym typeface="Arial"/>
              </a:rPr>
              <a:t>	- RGB videos captured</a:t>
            </a:r>
            <a:endParaRPr sz="1350">
              <a:solidFill>
                <a:srgbClr val="202122"/>
              </a:solidFill>
              <a:highlight>
                <a:srgbClr val="FFFFFF"/>
              </a:highlight>
              <a:latin typeface="Arial"/>
              <a:ea typeface="Arial"/>
              <a:cs typeface="Arial"/>
              <a:sym typeface="Arial"/>
            </a:endParaRPr>
          </a:p>
          <a:p>
            <a:pPr indent="0" lvl="0" marL="0" rtl="0" algn="l">
              <a:spcBef>
                <a:spcPts val="1200"/>
              </a:spcBef>
              <a:spcAft>
                <a:spcPts val="0"/>
              </a:spcAft>
              <a:buNone/>
            </a:pPr>
            <a:r>
              <a:rPr lang="en-CA" sz="1350">
                <a:solidFill>
                  <a:srgbClr val="202122"/>
                </a:solidFill>
                <a:highlight>
                  <a:srgbClr val="FFFFFF"/>
                </a:highlight>
                <a:latin typeface="Arial"/>
                <a:ea typeface="Arial"/>
                <a:cs typeface="Arial"/>
                <a:sym typeface="Arial"/>
              </a:rPr>
              <a:t>	</a:t>
            </a:r>
            <a:r>
              <a:rPr b="1" lang="en-CA" sz="1350">
                <a:solidFill>
                  <a:schemeClr val="dk1"/>
                </a:solidFill>
                <a:highlight>
                  <a:srgbClr val="FFFFFF"/>
                </a:highlight>
                <a:latin typeface="Arial"/>
                <a:ea typeface="Arial"/>
                <a:cs typeface="Arial"/>
                <a:sym typeface="Arial"/>
              </a:rPr>
              <a:t>- Skeleton-based action recognition</a:t>
            </a:r>
            <a:endParaRPr b="1" sz="1350">
              <a:solidFill>
                <a:schemeClr val="dk1"/>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350">
              <a:solidFill>
                <a:srgbClr val="202122"/>
              </a:solidFill>
              <a:highlight>
                <a:srgbClr val="FFFFFF"/>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Method, </a:t>
            </a:r>
            <a:r>
              <a:rPr b="0" lang="en-CA"/>
              <a:t>Attention Mechanism</a:t>
            </a:r>
            <a:endParaRPr b="0"/>
          </a:p>
        </p:txBody>
      </p:sp>
      <p:sp>
        <p:nvSpPr>
          <p:cNvPr id="211" name="Google Shape;211;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CA" sz="1400">
                <a:solidFill>
                  <a:srgbClr val="000000"/>
                </a:solidFill>
              </a:rPr>
              <a:t>The use of self-attention gates has played an important role in the development of activity detection. But so far, most of the gates designed are made of neural networks themselves which have problems such as gradient vanishing or gradient explosion. Therefore, in this approach, we use an attention mechanism that uses a conversion system instead of neural networks. This method consists of two parts: encoder and decoder.</a:t>
            </a:r>
            <a:endParaRPr sz="1400">
              <a:solidFill>
                <a:srgbClr val="000000"/>
              </a:solidFill>
            </a:endParaRPr>
          </a:p>
          <a:p>
            <a:pPr indent="0" lvl="0" marL="0" rtl="0" algn="l">
              <a:lnSpc>
                <a:spcPct val="150000"/>
              </a:lnSpc>
              <a:spcBef>
                <a:spcPts val="1200"/>
              </a:spcBef>
              <a:spcAft>
                <a:spcPts val="0"/>
              </a:spcAft>
              <a:buNone/>
            </a:pPr>
            <a:r>
              <a:t/>
            </a:r>
            <a:endParaRPr sz="1400">
              <a:solidFill>
                <a:srgbClr val="000000"/>
              </a:solidFill>
            </a:endParaRPr>
          </a:p>
          <a:p>
            <a:pPr indent="0" lvl="0" marL="0" rtl="0" algn="l">
              <a:lnSpc>
                <a:spcPct val="150000"/>
              </a:lnSpc>
              <a:spcBef>
                <a:spcPts val="1200"/>
              </a:spcBef>
              <a:spcAft>
                <a:spcPts val="0"/>
              </a:spcAft>
              <a:buNone/>
            </a:pPr>
            <a:r>
              <a:t/>
            </a:r>
            <a:endParaRPr sz="1400">
              <a:solidFill>
                <a:srgbClr val="000000"/>
              </a:solidFill>
            </a:endParaRPr>
          </a:p>
          <a:p>
            <a:pPr indent="0" lvl="0" marL="0" rtl="0" algn="l">
              <a:lnSpc>
                <a:spcPct val="150000"/>
              </a:lnSpc>
              <a:spcBef>
                <a:spcPts val="1200"/>
              </a:spcBef>
              <a:spcAft>
                <a:spcPts val="1200"/>
              </a:spcAft>
              <a:buNone/>
            </a:pPr>
            <a:r>
              <a:t/>
            </a:r>
            <a:endParaRPr sz="14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Method, </a:t>
            </a:r>
            <a:r>
              <a:rPr b="0" lang="en-CA"/>
              <a:t>Attention Mechanism</a:t>
            </a:r>
            <a:endParaRPr b="0"/>
          </a:p>
          <a:p>
            <a:pPr indent="0" lvl="0" marL="0" rtl="0" algn="l">
              <a:spcBef>
                <a:spcPts val="0"/>
              </a:spcBef>
              <a:spcAft>
                <a:spcPts val="0"/>
              </a:spcAft>
              <a:buNone/>
            </a:pPr>
            <a:r>
              <a:t/>
            </a:r>
            <a:endParaRPr/>
          </a:p>
        </p:txBody>
      </p:sp>
      <p:sp>
        <p:nvSpPr>
          <p:cNvPr id="217" name="Google Shape;217;p3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CA" sz="1400">
                <a:solidFill>
                  <a:srgbClr val="000000"/>
                </a:solidFill>
              </a:rPr>
              <a:t>An attention self component with n inputs will include n outputs. Simply put, this component allows inputs to interact with each other and decide which input to pay more attention to. In fact, the output is the attention score of each input. The temporal space gate in this method consists of a self-attention gate and an LSTM layer that we are already familiar with. In fact, the output of the attention self gate is considered as an input to LSTM layer.</a:t>
            </a:r>
            <a:endParaRPr sz="1400">
              <a:solidFill>
                <a:srgbClr val="000000"/>
              </a:solidFill>
            </a:endParaRPr>
          </a:p>
          <a:p>
            <a:pPr indent="0" lvl="0" marL="0" rtl="0" algn="l">
              <a:lnSpc>
                <a:spcPct val="150000"/>
              </a:lnSpc>
              <a:spcBef>
                <a:spcPts val="1200"/>
              </a:spcBef>
              <a:spcAft>
                <a:spcPts val="1200"/>
              </a:spcAft>
              <a:buNone/>
            </a:pPr>
            <a:r>
              <a:t/>
            </a:r>
            <a:endParaRPr sz="1400">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Method, </a:t>
            </a:r>
            <a:r>
              <a:rPr b="0" lang="en-CA"/>
              <a:t>Attention Mechanism</a:t>
            </a:r>
            <a:endParaRPr b="0"/>
          </a:p>
          <a:p>
            <a:pPr indent="0" lvl="0" marL="0" rtl="0" algn="l">
              <a:spcBef>
                <a:spcPts val="0"/>
              </a:spcBef>
              <a:spcAft>
                <a:spcPts val="0"/>
              </a:spcAft>
              <a:buNone/>
            </a:pPr>
            <a:r>
              <a:t/>
            </a:r>
            <a:endParaRPr/>
          </a:p>
        </p:txBody>
      </p:sp>
      <p:pic>
        <p:nvPicPr>
          <p:cNvPr id="223" name="Google Shape;223;p34"/>
          <p:cNvPicPr preferRelativeResize="0"/>
          <p:nvPr/>
        </p:nvPicPr>
        <p:blipFill>
          <a:blip r:embed="rId3">
            <a:alphaModFix/>
          </a:blip>
          <a:stretch>
            <a:fillRect/>
          </a:stretch>
        </p:blipFill>
        <p:spPr>
          <a:xfrm>
            <a:off x="2211550" y="1918625"/>
            <a:ext cx="4532963" cy="2984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ph type="title"/>
          </p:nvPr>
        </p:nvSpPr>
        <p:spPr>
          <a:xfrm>
            <a:off x="727650" y="1239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Method, </a:t>
            </a:r>
            <a:r>
              <a:rPr b="0" lang="en-CA"/>
              <a:t>Concatenating</a:t>
            </a:r>
            <a:endParaRPr b="0"/>
          </a:p>
          <a:p>
            <a:pPr indent="0" lvl="0" marL="0" rtl="0" algn="l">
              <a:spcBef>
                <a:spcPts val="0"/>
              </a:spcBef>
              <a:spcAft>
                <a:spcPts val="0"/>
              </a:spcAft>
              <a:buNone/>
            </a:pPr>
            <a:r>
              <a:t/>
            </a:r>
            <a:endParaRPr/>
          </a:p>
        </p:txBody>
      </p:sp>
      <p:pic>
        <p:nvPicPr>
          <p:cNvPr id="229" name="Google Shape;229;p35"/>
          <p:cNvPicPr preferRelativeResize="0"/>
          <p:nvPr/>
        </p:nvPicPr>
        <p:blipFill>
          <a:blip r:embed="rId3">
            <a:alphaModFix/>
          </a:blip>
          <a:stretch>
            <a:fillRect/>
          </a:stretch>
        </p:blipFill>
        <p:spPr>
          <a:xfrm>
            <a:off x="572275" y="2193425"/>
            <a:ext cx="3381700" cy="1671450"/>
          </a:xfrm>
          <a:prstGeom prst="rect">
            <a:avLst/>
          </a:prstGeom>
          <a:noFill/>
          <a:ln>
            <a:noFill/>
          </a:ln>
        </p:spPr>
      </p:pic>
      <p:pic>
        <p:nvPicPr>
          <p:cNvPr id="230" name="Google Shape;230;p35"/>
          <p:cNvPicPr preferRelativeResize="0"/>
          <p:nvPr/>
        </p:nvPicPr>
        <p:blipFill>
          <a:blip r:embed="rId4">
            <a:alphaModFix/>
          </a:blip>
          <a:stretch>
            <a:fillRect/>
          </a:stretch>
        </p:blipFill>
        <p:spPr>
          <a:xfrm>
            <a:off x="4269425" y="2043775"/>
            <a:ext cx="4291375" cy="1970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Method, </a:t>
            </a:r>
            <a:r>
              <a:rPr b="0" lang="en-CA"/>
              <a:t>Hierarchical Structure</a:t>
            </a:r>
            <a:endParaRPr b="0"/>
          </a:p>
        </p:txBody>
      </p:sp>
      <p:sp>
        <p:nvSpPr>
          <p:cNvPr id="236" name="Google Shape;236;p36"/>
          <p:cNvSpPr txBox="1"/>
          <p:nvPr>
            <p:ph idx="1" type="body"/>
          </p:nvPr>
        </p:nvSpPr>
        <p:spPr>
          <a:xfrm>
            <a:off x="727650" y="1853850"/>
            <a:ext cx="7688700" cy="2261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CA" sz="1400">
                <a:solidFill>
                  <a:schemeClr val="dk2"/>
                </a:solidFill>
                <a:latin typeface="Raleway"/>
                <a:ea typeface="Raleway"/>
                <a:cs typeface="Raleway"/>
                <a:sym typeface="Raleway"/>
              </a:rPr>
              <a:t>The skeleton data has a lot of flexibility. This allows them to be separated. In this study, the human skeleton is divided into five parts: the right hand, left hand, body, right foot, and left foot. The purpose of diversification is to increase the network’s focus on parts in a specialized manner. As a result of this division, we have 5 sets of data as inputs to the network. Our goal is to finally restore this split skeleton to its original form</a:t>
            </a:r>
            <a:endParaRPr sz="1400">
              <a:solidFill>
                <a:schemeClr val="dk2"/>
              </a:solidFill>
              <a:latin typeface="Raleway"/>
              <a:ea typeface="Raleway"/>
              <a:cs typeface="Raleway"/>
              <a:sym typeface="Raleway"/>
            </a:endParaRPr>
          </a:p>
          <a:p>
            <a:pPr indent="0" lvl="0" marL="0" rtl="0" algn="l">
              <a:lnSpc>
                <a:spcPct val="150000"/>
              </a:lnSpc>
              <a:spcBef>
                <a:spcPts val="1200"/>
              </a:spcBef>
              <a:spcAft>
                <a:spcPts val="1200"/>
              </a:spcAft>
              <a:buNone/>
            </a:pPr>
            <a:r>
              <a:t/>
            </a:r>
            <a:endParaRPr sz="1400">
              <a:solidFill>
                <a:schemeClr val="dk2"/>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Method, </a:t>
            </a:r>
            <a:r>
              <a:rPr b="0" lang="en-CA"/>
              <a:t>Hierarchical Structure</a:t>
            </a:r>
            <a:endParaRPr b="0"/>
          </a:p>
          <a:p>
            <a:pPr indent="0" lvl="0" marL="0" rtl="0" algn="l">
              <a:spcBef>
                <a:spcPts val="0"/>
              </a:spcBef>
              <a:spcAft>
                <a:spcPts val="0"/>
              </a:spcAft>
              <a:buNone/>
            </a:pPr>
            <a:r>
              <a:t/>
            </a:r>
            <a:endParaRPr/>
          </a:p>
        </p:txBody>
      </p:sp>
      <p:sp>
        <p:nvSpPr>
          <p:cNvPr id="242" name="Google Shape;242;p3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a:solidFill>
                  <a:srgbClr val="000000"/>
                </a:solidFill>
              </a:rPr>
              <a:t>B</a:t>
            </a:r>
            <a:r>
              <a:rPr lang="en-CA">
                <a:solidFill>
                  <a:srgbClr val="000000"/>
                </a:solidFill>
              </a:rPr>
              <a:t>y combining the right and left torsos, the upper and lower skeletons are made, and finally, by combining the upper and lower torsos we get the final skeleton.</a:t>
            </a:r>
            <a:endParaRPr>
              <a:solidFill>
                <a:srgbClr val="000000"/>
              </a:solidFill>
            </a:endParaRPr>
          </a:p>
          <a:p>
            <a:pPr indent="0" lvl="0" marL="0" rtl="0" algn="l">
              <a:spcBef>
                <a:spcPts val="1200"/>
              </a:spcBef>
              <a:spcAft>
                <a:spcPts val="1200"/>
              </a:spcAft>
              <a:buNone/>
            </a:pPr>
            <a:r>
              <a:t/>
            </a:r>
            <a:endParaRPr/>
          </a:p>
        </p:txBody>
      </p:sp>
      <p:pic>
        <p:nvPicPr>
          <p:cNvPr id="243" name="Google Shape;243;p37"/>
          <p:cNvPicPr preferRelativeResize="0"/>
          <p:nvPr/>
        </p:nvPicPr>
        <p:blipFill>
          <a:blip r:embed="rId3">
            <a:alphaModFix/>
          </a:blip>
          <a:stretch>
            <a:fillRect/>
          </a:stretch>
        </p:blipFill>
        <p:spPr>
          <a:xfrm>
            <a:off x="729450" y="2850675"/>
            <a:ext cx="2503850" cy="1200325"/>
          </a:xfrm>
          <a:prstGeom prst="rect">
            <a:avLst/>
          </a:prstGeom>
          <a:noFill/>
          <a:ln>
            <a:noFill/>
          </a:ln>
        </p:spPr>
      </p:pic>
      <p:pic>
        <p:nvPicPr>
          <p:cNvPr id="244" name="Google Shape;244;p37"/>
          <p:cNvPicPr preferRelativeResize="0"/>
          <p:nvPr/>
        </p:nvPicPr>
        <p:blipFill>
          <a:blip r:embed="rId4">
            <a:alphaModFix/>
          </a:blip>
          <a:stretch>
            <a:fillRect/>
          </a:stretch>
        </p:blipFill>
        <p:spPr>
          <a:xfrm>
            <a:off x="3276200" y="2789325"/>
            <a:ext cx="4417150" cy="1426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Method, </a:t>
            </a:r>
            <a:r>
              <a:rPr b="0" lang="en-CA"/>
              <a:t>Dense layer and Softmax activator</a:t>
            </a:r>
            <a:endParaRPr b="0"/>
          </a:p>
        </p:txBody>
      </p:sp>
      <p:pic>
        <p:nvPicPr>
          <p:cNvPr id="250" name="Google Shape;250;p38"/>
          <p:cNvPicPr preferRelativeResize="0"/>
          <p:nvPr/>
        </p:nvPicPr>
        <p:blipFill>
          <a:blip r:embed="rId3">
            <a:alphaModFix/>
          </a:blip>
          <a:stretch>
            <a:fillRect/>
          </a:stretch>
        </p:blipFill>
        <p:spPr>
          <a:xfrm>
            <a:off x="1051272" y="2273172"/>
            <a:ext cx="6922351" cy="1783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Model Training, </a:t>
            </a:r>
            <a:r>
              <a:rPr b="0" lang="en-CA"/>
              <a:t>Hold-out Approach</a:t>
            </a:r>
            <a:endParaRPr b="0"/>
          </a:p>
        </p:txBody>
      </p:sp>
      <p:sp>
        <p:nvSpPr>
          <p:cNvPr id="256" name="Google Shape;256;p3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CA">
                <a:solidFill>
                  <a:srgbClr val="38761D"/>
                </a:solidFill>
              </a:rPr>
              <a:t>Training set            70%</a:t>
            </a:r>
            <a:endParaRPr b="1">
              <a:solidFill>
                <a:srgbClr val="38761D"/>
              </a:solidFill>
            </a:endParaRPr>
          </a:p>
          <a:p>
            <a:pPr indent="0" lvl="0" marL="0" rtl="0" algn="l">
              <a:spcBef>
                <a:spcPts val="1200"/>
              </a:spcBef>
              <a:spcAft>
                <a:spcPts val="0"/>
              </a:spcAft>
              <a:buNone/>
            </a:pPr>
            <a:r>
              <a:rPr b="1" lang="en-CA">
                <a:solidFill>
                  <a:srgbClr val="38761D"/>
                </a:solidFill>
              </a:rPr>
              <a:t>Validation set         20%</a:t>
            </a:r>
            <a:endParaRPr b="1">
              <a:solidFill>
                <a:srgbClr val="38761D"/>
              </a:solidFill>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CA">
                <a:solidFill>
                  <a:srgbClr val="990000"/>
                </a:solidFill>
              </a:rPr>
              <a:t>Training set + Validation set         90%</a:t>
            </a:r>
            <a:endParaRPr b="1">
              <a:solidFill>
                <a:srgbClr val="990000"/>
              </a:solidFill>
            </a:endParaRPr>
          </a:p>
          <a:p>
            <a:pPr indent="0" lvl="0" marL="0" rtl="0" algn="l">
              <a:spcBef>
                <a:spcPts val="1200"/>
              </a:spcBef>
              <a:spcAft>
                <a:spcPts val="1200"/>
              </a:spcAft>
              <a:buNone/>
            </a:pPr>
            <a:r>
              <a:rPr b="1" lang="en-CA">
                <a:solidFill>
                  <a:srgbClr val="990000"/>
                </a:solidFill>
              </a:rPr>
              <a:t>Test set                                             10%</a:t>
            </a:r>
            <a:endParaRPr b="1">
              <a:solidFill>
                <a:srgbClr val="990000"/>
              </a:solidFill>
            </a:endParaRPr>
          </a:p>
        </p:txBody>
      </p:sp>
      <p:pic>
        <p:nvPicPr>
          <p:cNvPr id="257" name="Google Shape;257;p39"/>
          <p:cNvPicPr preferRelativeResize="0"/>
          <p:nvPr/>
        </p:nvPicPr>
        <p:blipFill>
          <a:blip r:embed="rId3">
            <a:alphaModFix/>
          </a:blip>
          <a:stretch>
            <a:fillRect/>
          </a:stretch>
        </p:blipFill>
        <p:spPr>
          <a:xfrm>
            <a:off x="3632475" y="2155562"/>
            <a:ext cx="2213775" cy="1575300"/>
          </a:xfrm>
          <a:prstGeom prst="rect">
            <a:avLst/>
          </a:prstGeom>
          <a:noFill/>
          <a:ln>
            <a:noFill/>
          </a:ln>
        </p:spPr>
      </p:pic>
      <p:pic>
        <p:nvPicPr>
          <p:cNvPr id="258" name="Google Shape;258;p39"/>
          <p:cNvPicPr preferRelativeResize="0"/>
          <p:nvPr/>
        </p:nvPicPr>
        <p:blipFill>
          <a:blip r:embed="rId4">
            <a:alphaModFix/>
          </a:blip>
          <a:stretch>
            <a:fillRect/>
          </a:stretch>
        </p:blipFill>
        <p:spPr>
          <a:xfrm>
            <a:off x="5706075" y="2117213"/>
            <a:ext cx="2477950" cy="1651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Model Training, </a:t>
            </a:r>
            <a:r>
              <a:rPr b="0" lang="en-CA"/>
              <a:t>Stochastic fine tuning</a:t>
            </a:r>
            <a:endParaRPr b="0"/>
          </a:p>
          <a:p>
            <a:pPr indent="0" lvl="0" marL="0" rtl="0" algn="l">
              <a:spcBef>
                <a:spcPts val="0"/>
              </a:spcBef>
              <a:spcAft>
                <a:spcPts val="0"/>
              </a:spcAft>
              <a:buNone/>
            </a:pPr>
            <a:r>
              <a:t/>
            </a:r>
            <a:endParaRPr/>
          </a:p>
        </p:txBody>
      </p:sp>
      <p:sp>
        <p:nvSpPr>
          <p:cNvPr id="264" name="Google Shape;264;p4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sz="1600">
                <a:solidFill>
                  <a:srgbClr val="000000"/>
                </a:solidFill>
              </a:rPr>
              <a:t>Trial and error by:</a:t>
            </a:r>
            <a:endParaRPr/>
          </a:p>
          <a:p>
            <a:pPr indent="-317500" lvl="0" marL="457200" rtl="0" algn="l">
              <a:spcBef>
                <a:spcPts val="1200"/>
              </a:spcBef>
              <a:spcAft>
                <a:spcPts val="0"/>
              </a:spcAft>
              <a:buClr>
                <a:srgbClr val="38761D"/>
              </a:buClr>
              <a:buSzPts val="1400"/>
              <a:buAutoNum type="arabicParenR"/>
            </a:pPr>
            <a:r>
              <a:rPr b="1" lang="en-CA" sz="1400">
                <a:solidFill>
                  <a:srgbClr val="38761D"/>
                </a:solidFill>
              </a:rPr>
              <a:t>Accuracy -&gt; Model performance</a:t>
            </a:r>
            <a:endParaRPr b="1" sz="1400">
              <a:solidFill>
                <a:srgbClr val="38761D"/>
              </a:solidFill>
            </a:endParaRPr>
          </a:p>
          <a:p>
            <a:pPr indent="0" lvl="0" marL="457200" rtl="0" algn="l">
              <a:spcBef>
                <a:spcPts val="1200"/>
              </a:spcBef>
              <a:spcAft>
                <a:spcPts val="0"/>
              </a:spcAft>
              <a:buNone/>
            </a:pPr>
            <a:r>
              <a:t/>
            </a:r>
            <a:endParaRPr b="1">
              <a:solidFill>
                <a:srgbClr val="38761D"/>
              </a:solidFill>
            </a:endParaRPr>
          </a:p>
          <a:p>
            <a:pPr indent="-317500" lvl="0" marL="457200" rtl="0" algn="l">
              <a:spcBef>
                <a:spcPts val="1200"/>
              </a:spcBef>
              <a:spcAft>
                <a:spcPts val="0"/>
              </a:spcAft>
              <a:buClr>
                <a:srgbClr val="38761D"/>
              </a:buClr>
              <a:buSzPts val="1400"/>
              <a:buAutoNum type="arabicParenR"/>
            </a:pPr>
            <a:r>
              <a:rPr b="1" lang="en-CA" sz="1400">
                <a:solidFill>
                  <a:srgbClr val="38761D"/>
                </a:solidFill>
              </a:rPr>
              <a:t>Result visualization -&gt; Meaningfulness</a:t>
            </a:r>
            <a:endParaRPr b="1" sz="1400">
              <a:solidFill>
                <a:srgbClr val="38761D"/>
              </a:solidFill>
            </a:endParaRPr>
          </a:p>
          <a:p>
            <a:pPr indent="0" lvl="0" marL="0" rtl="0" algn="l">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Federated Learning</a:t>
            </a:r>
            <a:endParaRPr/>
          </a:p>
        </p:txBody>
      </p:sp>
      <p:sp>
        <p:nvSpPr>
          <p:cNvPr id="270" name="Google Shape;270;p4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CA" sz="1400">
                <a:solidFill>
                  <a:srgbClr val="000000"/>
                </a:solidFill>
              </a:rPr>
              <a:t>As the final step, this study reviews how to provide a federated space to learn the model using decentralized clients. Federated learning enables multiple actors to build a common, robust machine learning model without sharing data, thus allowing to address critical issues such as data privacy, data security, data access rights and access to heterogeneous data.</a:t>
            </a:r>
            <a:endParaRPr sz="1400">
              <a:solidFill>
                <a:srgbClr val="000000"/>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CA">
                <a:solidFill>
                  <a:srgbClr val="000000"/>
                </a:solidFill>
              </a:rPr>
              <a:t>Skeleton-based Action Recognition</a:t>
            </a:r>
            <a:endParaRPr>
              <a:solidFill>
                <a:srgbClr val="000000"/>
              </a:solidFill>
            </a:endParaRPr>
          </a:p>
        </p:txBody>
      </p:sp>
      <p:sp>
        <p:nvSpPr>
          <p:cNvPr id="99" name="Google Shape;99;p15"/>
          <p:cNvSpPr txBox="1"/>
          <p:nvPr>
            <p:ph idx="1" type="body"/>
          </p:nvPr>
        </p:nvSpPr>
        <p:spPr>
          <a:xfrm>
            <a:off x="727650" y="18538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CA" sz="1250">
                <a:solidFill>
                  <a:srgbClr val="000000"/>
                </a:solidFill>
                <a:highlight>
                  <a:srgbClr val="FFFFFF"/>
                </a:highlight>
                <a:latin typeface="Arial"/>
                <a:ea typeface="Arial"/>
                <a:cs typeface="Arial"/>
                <a:sym typeface="Arial"/>
              </a:rPr>
              <a:t>By dividing the body into five parts and recombining them together, this organizational structure shifts the focus of the model to the part of the body that performs the majority of the activity.</a:t>
            </a:r>
            <a:endParaRPr sz="125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t/>
            </a:r>
            <a:endParaRPr sz="1250">
              <a:solidFill>
                <a:srgbClr val="000000"/>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250">
              <a:solidFill>
                <a:srgbClr val="000000"/>
              </a:solidFill>
              <a:highlight>
                <a:srgbClr val="FFFFFF"/>
              </a:highlight>
              <a:latin typeface="Arial"/>
              <a:ea typeface="Arial"/>
              <a:cs typeface="Arial"/>
              <a:sym typeface="Arial"/>
            </a:endParaRPr>
          </a:p>
        </p:txBody>
      </p:sp>
      <p:pic>
        <p:nvPicPr>
          <p:cNvPr id="100" name="Google Shape;100;p15"/>
          <p:cNvPicPr preferRelativeResize="0"/>
          <p:nvPr/>
        </p:nvPicPr>
        <p:blipFill>
          <a:blip r:embed="rId3">
            <a:alphaModFix/>
          </a:blip>
          <a:stretch>
            <a:fillRect/>
          </a:stretch>
        </p:blipFill>
        <p:spPr>
          <a:xfrm>
            <a:off x="2688726" y="2397225"/>
            <a:ext cx="3612950" cy="22143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729450" y="1252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Federated Learning</a:t>
            </a:r>
            <a:endParaRPr/>
          </a:p>
          <a:p>
            <a:pPr indent="0" lvl="0" marL="0" rtl="0" algn="l">
              <a:spcBef>
                <a:spcPts val="0"/>
              </a:spcBef>
              <a:spcAft>
                <a:spcPts val="0"/>
              </a:spcAft>
              <a:buNone/>
            </a:pPr>
            <a:r>
              <a:t/>
            </a:r>
            <a:endParaRPr/>
          </a:p>
        </p:txBody>
      </p:sp>
      <p:sp>
        <p:nvSpPr>
          <p:cNvPr id="276" name="Google Shape;276;p4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en-CA" sz="1500">
                <a:solidFill>
                  <a:srgbClr val="000000"/>
                </a:solidFill>
              </a:rPr>
              <a:t>Federated Data =&gt; </a:t>
            </a:r>
            <a:endParaRPr b="1" sz="1500">
              <a:solidFill>
                <a:srgbClr val="000000"/>
              </a:solidFill>
            </a:endParaRPr>
          </a:p>
        </p:txBody>
      </p:sp>
      <p:pic>
        <p:nvPicPr>
          <p:cNvPr id="277" name="Google Shape;277;p42"/>
          <p:cNvPicPr preferRelativeResize="0"/>
          <p:nvPr/>
        </p:nvPicPr>
        <p:blipFill>
          <a:blip r:embed="rId3">
            <a:alphaModFix/>
          </a:blip>
          <a:stretch>
            <a:fillRect/>
          </a:stretch>
        </p:blipFill>
        <p:spPr>
          <a:xfrm>
            <a:off x="4218274" y="1296150"/>
            <a:ext cx="4199874" cy="3601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729450" y="1252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Federated Learning</a:t>
            </a:r>
            <a:endParaRPr/>
          </a:p>
          <a:p>
            <a:pPr indent="0" lvl="0" marL="0" rtl="0" algn="l">
              <a:spcBef>
                <a:spcPts val="0"/>
              </a:spcBef>
              <a:spcAft>
                <a:spcPts val="0"/>
              </a:spcAft>
              <a:buNone/>
            </a:pPr>
            <a:r>
              <a:t/>
            </a:r>
            <a:endParaRPr/>
          </a:p>
        </p:txBody>
      </p:sp>
      <p:sp>
        <p:nvSpPr>
          <p:cNvPr id="283" name="Google Shape;283;p4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en-CA" sz="1500">
                <a:solidFill>
                  <a:srgbClr val="000000"/>
                </a:solidFill>
              </a:rPr>
              <a:t>Federated Data =&gt; </a:t>
            </a:r>
            <a:endParaRPr b="1" sz="1500">
              <a:solidFill>
                <a:srgbClr val="000000"/>
              </a:solidFill>
            </a:endParaRPr>
          </a:p>
        </p:txBody>
      </p:sp>
      <p:pic>
        <p:nvPicPr>
          <p:cNvPr id="284" name="Google Shape;284;p43"/>
          <p:cNvPicPr preferRelativeResize="0"/>
          <p:nvPr/>
        </p:nvPicPr>
        <p:blipFill>
          <a:blip r:embed="rId3">
            <a:alphaModFix/>
          </a:blip>
          <a:stretch>
            <a:fillRect/>
          </a:stretch>
        </p:blipFill>
        <p:spPr>
          <a:xfrm>
            <a:off x="2860623" y="1857650"/>
            <a:ext cx="5314650" cy="2560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type="title"/>
          </p:nvPr>
        </p:nvSpPr>
        <p:spPr>
          <a:xfrm>
            <a:off x="727650" y="1199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Federated Learning, </a:t>
            </a:r>
            <a:r>
              <a:rPr b="0" lang="en-CA"/>
              <a:t>Model</a:t>
            </a:r>
            <a:endParaRPr b="0"/>
          </a:p>
          <a:p>
            <a:pPr indent="0" lvl="0" marL="0" rtl="0" algn="l">
              <a:spcBef>
                <a:spcPts val="0"/>
              </a:spcBef>
              <a:spcAft>
                <a:spcPts val="0"/>
              </a:spcAft>
              <a:buNone/>
            </a:pPr>
            <a:r>
              <a:t/>
            </a:r>
            <a:endParaRPr/>
          </a:p>
        </p:txBody>
      </p:sp>
      <p:pic>
        <p:nvPicPr>
          <p:cNvPr id="290" name="Google Shape;290;p44"/>
          <p:cNvPicPr preferRelativeResize="0"/>
          <p:nvPr/>
        </p:nvPicPr>
        <p:blipFill>
          <a:blip r:embed="rId3">
            <a:alphaModFix/>
          </a:blip>
          <a:stretch>
            <a:fillRect/>
          </a:stretch>
        </p:blipFill>
        <p:spPr>
          <a:xfrm>
            <a:off x="420663" y="1664875"/>
            <a:ext cx="8302673" cy="3184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Resources</a:t>
            </a:r>
            <a:endParaRPr/>
          </a:p>
        </p:txBody>
      </p:sp>
      <p:sp>
        <p:nvSpPr>
          <p:cNvPr id="296" name="Google Shape;296;p4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CA">
                <a:solidFill>
                  <a:srgbClr val="000000"/>
                </a:solidFill>
              </a:rPr>
              <a:t>All </a:t>
            </a:r>
            <a:r>
              <a:rPr lang="en-CA">
                <a:solidFill>
                  <a:srgbClr val="000000"/>
                </a:solidFill>
              </a:rPr>
              <a:t>the training process and fine tuning of the model has been performed on the Colab environment which let us use limited GPU to train the model. Even having GPU, one attempt to train the model with 250 epochs takes approximately 100 minutes.</a:t>
            </a:r>
            <a:endParaRPr>
              <a:solidFill>
                <a:srgbClr val="000000"/>
              </a:solidFill>
            </a:endParaRPr>
          </a:p>
        </p:txBody>
      </p:sp>
      <p:pic>
        <p:nvPicPr>
          <p:cNvPr id="297" name="Google Shape;297;p45"/>
          <p:cNvPicPr preferRelativeResize="0"/>
          <p:nvPr/>
        </p:nvPicPr>
        <p:blipFill>
          <a:blip r:embed="rId3">
            <a:alphaModFix/>
          </a:blip>
          <a:stretch>
            <a:fillRect/>
          </a:stretch>
        </p:blipFill>
        <p:spPr>
          <a:xfrm>
            <a:off x="4915625" y="2701213"/>
            <a:ext cx="3110675" cy="1381825"/>
          </a:xfrm>
          <a:prstGeom prst="rect">
            <a:avLst/>
          </a:prstGeom>
          <a:noFill/>
          <a:ln>
            <a:noFill/>
          </a:ln>
        </p:spPr>
      </p:pic>
      <p:pic>
        <p:nvPicPr>
          <p:cNvPr id="298" name="Google Shape;298;p45"/>
          <p:cNvPicPr preferRelativeResize="0"/>
          <p:nvPr/>
        </p:nvPicPr>
        <p:blipFill>
          <a:blip r:embed="rId4">
            <a:alphaModFix/>
          </a:blip>
          <a:stretch>
            <a:fillRect/>
          </a:stretch>
        </p:blipFill>
        <p:spPr>
          <a:xfrm>
            <a:off x="860900" y="3268300"/>
            <a:ext cx="3537825" cy="245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Results, </a:t>
            </a:r>
            <a:r>
              <a:rPr b="0" lang="en-CA"/>
              <a:t>Model Performance (Accuracy)</a:t>
            </a:r>
            <a:endParaRPr b="0"/>
          </a:p>
        </p:txBody>
      </p:sp>
      <p:sp>
        <p:nvSpPr>
          <p:cNvPr id="304" name="Google Shape;304;p46"/>
          <p:cNvSpPr txBox="1"/>
          <p:nvPr>
            <p:ph idx="1" type="body"/>
          </p:nvPr>
        </p:nvSpPr>
        <p:spPr>
          <a:xfrm>
            <a:off x="727650" y="1923950"/>
            <a:ext cx="7688700" cy="2261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CA" sz="1400">
                <a:solidFill>
                  <a:srgbClr val="000000"/>
                </a:solidFill>
              </a:rPr>
              <a:t>The performance of the trained model is evaluated using 400 data samples. These sample are distributed fairly in different 20 categories. The accuracy provided by this model is </a:t>
            </a:r>
            <a:r>
              <a:rPr b="1" lang="en-CA" sz="1400">
                <a:solidFill>
                  <a:srgbClr val="000000"/>
                </a:solidFill>
              </a:rPr>
              <a:t>80.5%</a:t>
            </a:r>
            <a:r>
              <a:rPr lang="en-CA" sz="1400">
                <a:solidFill>
                  <a:srgbClr val="000000"/>
                </a:solidFill>
              </a:rPr>
              <a:t> on unseen data. By consistently reviewing the result and compare the similarity between wrong-labeled data samples to their original labels and then adjusting the model structure, the model is capable to provide this number of accuracy.</a:t>
            </a:r>
            <a:endParaRPr sz="1400">
              <a:solidFill>
                <a:srgbClr val="000000"/>
              </a:solidFill>
            </a:endParaRPr>
          </a:p>
          <a:p>
            <a:pPr indent="0" lvl="0" marL="0" rtl="0" algn="l">
              <a:lnSpc>
                <a:spcPct val="150000"/>
              </a:lnSpc>
              <a:spcBef>
                <a:spcPts val="1200"/>
              </a:spcBef>
              <a:spcAft>
                <a:spcPts val="1200"/>
              </a:spcAft>
              <a:buNone/>
            </a:pPr>
            <a:r>
              <a:t/>
            </a:r>
            <a:endParaRPr sz="140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Results, </a:t>
            </a:r>
            <a:r>
              <a:rPr b="0" lang="en-CA"/>
              <a:t>Model</a:t>
            </a:r>
            <a:r>
              <a:rPr lang="en-CA"/>
              <a:t> </a:t>
            </a:r>
            <a:r>
              <a:rPr b="0" lang="en-CA"/>
              <a:t>Meaningfulness </a:t>
            </a:r>
            <a:endParaRPr b="0"/>
          </a:p>
          <a:p>
            <a:pPr indent="0" lvl="0" marL="0" rtl="0" algn="l">
              <a:spcBef>
                <a:spcPts val="0"/>
              </a:spcBef>
              <a:spcAft>
                <a:spcPts val="0"/>
              </a:spcAft>
              <a:buNone/>
            </a:pPr>
            <a:r>
              <a:t/>
            </a:r>
            <a:endParaRPr/>
          </a:p>
        </p:txBody>
      </p:sp>
      <p:pic>
        <p:nvPicPr>
          <p:cNvPr id="310" name="Google Shape;310;p47"/>
          <p:cNvPicPr preferRelativeResize="0"/>
          <p:nvPr/>
        </p:nvPicPr>
        <p:blipFill>
          <a:blip r:embed="rId3">
            <a:alphaModFix/>
          </a:blip>
          <a:stretch>
            <a:fillRect/>
          </a:stretch>
        </p:blipFill>
        <p:spPr>
          <a:xfrm>
            <a:off x="817100" y="1979975"/>
            <a:ext cx="3842549" cy="2561710"/>
          </a:xfrm>
          <a:prstGeom prst="rect">
            <a:avLst/>
          </a:prstGeom>
          <a:noFill/>
          <a:ln>
            <a:noFill/>
          </a:ln>
        </p:spPr>
      </p:pic>
      <p:pic>
        <p:nvPicPr>
          <p:cNvPr id="311" name="Google Shape;311;p47"/>
          <p:cNvPicPr preferRelativeResize="0"/>
          <p:nvPr/>
        </p:nvPicPr>
        <p:blipFill>
          <a:blip r:embed="rId4">
            <a:alphaModFix/>
          </a:blip>
          <a:stretch>
            <a:fillRect/>
          </a:stretch>
        </p:blipFill>
        <p:spPr>
          <a:xfrm>
            <a:off x="4519425" y="2016413"/>
            <a:ext cx="3733225" cy="2488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Further Research</a:t>
            </a:r>
            <a:endParaRPr/>
          </a:p>
        </p:txBody>
      </p:sp>
      <p:sp>
        <p:nvSpPr>
          <p:cNvPr id="317" name="Google Shape;317;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000000"/>
              </a:buClr>
              <a:buSzPts val="1400"/>
              <a:buAutoNum type="arabicParenR"/>
            </a:pPr>
            <a:r>
              <a:rPr lang="en-CA" sz="1400">
                <a:solidFill>
                  <a:srgbClr val="000000"/>
                </a:solidFill>
              </a:rPr>
              <a:t>Systematic fine tuning process</a:t>
            </a:r>
            <a:endParaRPr sz="1400">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0"/>
              </a:spcAft>
              <a:buNone/>
            </a:pPr>
            <a:r>
              <a:t/>
            </a:r>
            <a:endParaRPr>
              <a:solidFill>
                <a:srgbClr val="000000"/>
              </a:solidFill>
            </a:endParaRPr>
          </a:p>
          <a:p>
            <a:pPr indent="-317500" lvl="0" marL="457200" rtl="0" algn="l">
              <a:spcBef>
                <a:spcPts val="1200"/>
              </a:spcBef>
              <a:spcAft>
                <a:spcPts val="0"/>
              </a:spcAft>
              <a:buClr>
                <a:srgbClr val="000000"/>
              </a:buClr>
              <a:buSzPts val="1400"/>
              <a:buAutoNum type="arabicParenR"/>
            </a:pPr>
            <a:r>
              <a:rPr lang="en-CA" sz="1400">
                <a:solidFill>
                  <a:srgbClr val="000000"/>
                </a:solidFill>
              </a:rPr>
              <a:t>L</a:t>
            </a:r>
            <a:r>
              <a:rPr lang="en-CA" sz="1400">
                <a:solidFill>
                  <a:srgbClr val="000000"/>
                </a:solidFill>
              </a:rPr>
              <a:t>ack of a mechanism to announce the starting point of an activity and its end</a:t>
            </a:r>
            <a:endParaRPr sz="1400">
              <a:solidFill>
                <a:srgbClr val="000000"/>
              </a:solidFill>
            </a:endParaRPr>
          </a:p>
          <a:p>
            <a:pPr indent="0" lvl="0" marL="0" rtl="0" algn="l">
              <a:spcBef>
                <a:spcPts val="1200"/>
              </a:spcBef>
              <a:spcAft>
                <a:spcPts val="1200"/>
              </a:spcAft>
              <a:buNone/>
            </a:pPr>
            <a:r>
              <a:t/>
            </a:r>
            <a:endParaRPr>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9"/>
          <p:cNvSpPr txBox="1"/>
          <p:nvPr>
            <p:ph type="title"/>
          </p:nvPr>
        </p:nvSpPr>
        <p:spPr>
          <a:xfrm>
            <a:off x="727650" y="12485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Thanks For Your Attention</a:t>
            </a:r>
            <a:endParaRPr/>
          </a:p>
        </p:txBody>
      </p:sp>
      <p:pic>
        <p:nvPicPr>
          <p:cNvPr id="323" name="Google Shape;323;p49"/>
          <p:cNvPicPr preferRelativeResize="0"/>
          <p:nvPr/>
        </p:nvPicPr>
        <p:blipFill>
          <a:blip r:embed="rId3">
            <a:alphaModFix/>
          </a:blip>
          <a:stretch>
            <a:fillRect/>
          </a:stretch>
        </p:blipFill>
        <p:spPr>
          <a:xfrm>
            <a:off x="4679100" y="1853850"/>
            <a:ext cx="2757651" cy="2947925"/>
          </a:xfrm>
          <a:prstGeom prst="rect">
            <a:avLst/>
          </a:prstGeom>
          <a:noFill/>
          <a:ln>
            <a:noFill/>
          </a:ln>
        </p:spPr>
      </p:pic>
      <p:pic>
        <p:nvPicPr>
          <p:cNvPr id="324" name="Google Shape;324;p49"/>
          <p:cNvPicPr preferRelativeResize="0"/>
          <p:nvPr/>
        </p:nvPicPr>
        <p:blipFill>
          <a:blip r:embed="rId4">
            <a:alphaModFix/>
          </a:blip>
          <a:stretch>
            <a:fillRect/>
          </a:stretch>
        </p:blipFill>
        <p:spPr>
          <a:xfrm>
            <a:off x="1028650" y="1853850"/>
            <a:ext cx="2558443" cy="29848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Introduction, </a:t>
            </a:r>
            <a:r>
              <a:rPr b="0" lang="en-CA"/>
              <a:t>Why Skeleton-based Approach?</a:t>
            </a:r>
            <a:endParaRPr b="0"/>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rgbClr val="000000"/>
              </a:buClr>
              <a:buSzPts val="1300"/>
              <a:buAutoNum type="alphaLcParenR"/>
            </a:pPr>
            <a:r>
              <a:rPr lang="en-CA">
                <a:solidFill>
                  <a:srgbClr val="000000"/>
                </a:solidFill>
              </a:rPr>
              <a:t>Cost-effective</a:t>
            </a:r>
            <a:endParaRPr>
              <a:solidFill>
                <a:srgbClr val="000000"/>
              </a:solidFill>
            </a:endParaRPr>
          </a:p>
          <a:p>
            <a:pPr indent="-311150" lvl="0" marL="457200" rtl="0" algn="l">
              <a:spcBef>
                <a:spcPts val="0"/>
              </a:spcBef>
              <a:spcAft>
                <a:spcPts val="0"/>
              </a:spcAft>
              <a:buClr>
                <a:srgbClr val="000000"/>
              </a:buClr>
              <a:buSzPts val="1300"/>
              <a:buAutoNum type="alphaLcParenR"/>
            </a:pPr>
            <a:r>
              <a:rPr lang="en-CA">
                <a:solidFill>
                  <a:srgbClr val="000000"/>
                </a:solidFill>
              </a:rPr>
              <a:t>I</a:t>
            </a:r>
            <a:r>
              <a:rPr lang="en-CA">
                <a:solidFill>
                  <a:srgbClr val="000000"/>
                </a:solidFill>
              </a:rPr>
              <a:t>mprovement in the accuracy of depth detection sensors and cameras.</a:t>
            </a:r>
            <a:endParaRPr>
              <a:solidFill>
                <a:srgbClr val="000000"/>
              </a:solidFill>
            </a:endParaRPr>
          </a:p>
          <a:p>
            <a:pPr indent="-311150" lvl="0" marL="457200" rtl="0" algn="l">
              <a:spcBef>
                <a:spcPts val="0"/>
              </a:spcBef>
              <a:spcAft>
                <a:spcPts val="0"/>
              </a:spcAft>
              <a:buClr>
                <a:srgbClr val="000000"/>
              </a:buClr>
              <a:buSzPts val="1300"/>
              <a:buAutoNum type="alphaLcParenR"/>
            </a:pPr>
            <a:r>
              <a:rPr lang="en-CA">
                <a:solidFill>
                  <a:srgbClr val="000000"/>
                </a:solidFill>
              </a:rPr>
              <a:t>Disadvantages of RGB-based video processing:</a:t>
            </a:r>
            <a:endParaRPr>
              <a:solidFill>
                <a:srgbClr val="000000"/>
              </a:solidFill>
            </a:endParaRPr>
          </a:p>
          <a:p>
            <a:pPr indent="0" lvl="0" marL="457200" rtl="0" algn="l">
              <a:spcBef>
                <a:spcPts val="1200"/>
              </a:spcBef>
              <a:spcAft>
                <a:spcPts val="0"/>
              </a:spcAft>
              <a:buNone/>
            </a:pPr>
            <a:r>
              <a:rPr lang="en-CA">
                <a:solidFill>
                  <a:srgbClr val="000000"/>
                </a:solidFill>
              </a:rPr>
              <a:t>c1) High-dimensional and low-quality input data are difficult to well extract.</a:t>
            </a:r>
            <a:endParaRPr>
              <a:solidFill>
                <a:srgbClr val="000000"/>
              </a:solidFill>
            </a:endParaRPr>
          </a:p>
          <a:p>
            <a:pPr indent="0" lvl="0" marL="457200" rtl="0" algn="l">
              <a:spcBef>
                <a:spcPts val="1200"/>
              </a:spcBef>
              <a:spcAft>
                <a:spcPts val="0"/>
              </a:spcAft>
              <a:buNone/>
            </a:pPr>
            <a:r>
              <a:rPr lang="en-CA">
                <a:solidFill>
                  <a:srgbClr val="000000"/>
                </a:solidFill>
              </a:rPr>
              <a:t>c2) RGB video can be very sensitive to factors like </a:t>
            </a:r>
            <a:r>
              <a:rPr b="1" lang="en-CA">
                <a:solidFill>
                  <a:srgbClr val="000000"/>
                </a:solidFill>
              </a:rPr>
              <a:t>illumination</a:t>
            </a:r>
            <a:r>
              <a:rPr lang="en-CA">
                <a:solidFill>
                  <a:srgbClr val="000000"/>
                </a:solidFill>
              </a:rPr>
              <a:t> changes, </a:t>
            </a:r>
            <a:r>
              <a:rPr b="1" lang="en-CA">
                <a:solidFill>
                  <a:srgbClr val="000000"/>
                </a:solidFill>
              </a:rPr>
              <a:t>occlusion</a:t>
            </a:r>
            <a:r>
              <a:rPr lang="en-CA">
                <a:solidFill>
                  <a:srgbClr val="000000"/>
                </a:solidFill>
              </a:rPr>
              <a:t>, and </a:t>
            </a:r>
            <a:r>
              <a:rPr b="1" lang="en-CA">
                <a:solidFill>
                  <a:srgbClr val="000000"/>
                </a:solidFill>
              </a:rPr>
              <a:t>clutter</a:t>
            </a:r>
            <a:r>
              <a:rPr lang="en-CA">
                <a:solidFill>
                  <a:srgbClr val="000000"/>
                </a:solidFill>
              </a:rPr>
              <a:t> in the background.</a:t>
            </a:r>
            <a:endParaRPr>
              <a:solidFill>
                <a:srgbClr val="000000"/>
              </a:solidFill>
            </a:endParaRPr>
          </a:p>
          <a:p>
            <a:pPr indent="0" lvl="0" marL="457200" rtl="0" algn="l">
              <a:spcBef>
                <a:spcPts val="1200"/>
              </a:spcBef>
              <a:spcAft>
                <a:spcPts val="1200"/>
              </a:spcAft>
              <a:buNone/>
            </a:pPr>
            <a:r>
              <a:rPr lang="en-CA">
                <a:solidFill>
                  <a:srgbClr val="000000"/>
                </a:solidFill>
              </a:rPr>
              <a:t>c3) Identifying actions requires high-level visual clues such as human poses and objects.</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Introduction, </a:t>
            </a:r>
            <a:r>
              <a:rPr b="0" lang="en-CA"/>
              <a:t>Dataset</a:t>
            </a:r>
            <a:endParaRPr b="0"/>
          </a:p>
          <a:p>
            <a:pPr indent="0" lvl="0" marL="0" rtl="0" algn="l">
              <a:spcBef>
                <a:spcPts val="0"/>
              </a:spcBef>
              <a:spcAft>
                <a:spcPts val="0"/>
              </a:spcAft>
              <a:buNone/>
            </a:pPr>
            <a:r>
              <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0"/>
              </a:spcAft>
              <a:buNone/>
            </a:pPr>
            <a:r>
              <a:rPr lang="en-CA" sz="1400">
                <a:solidFill>
                  <a:srgbClr val="000000"/>
                </a:solidFill>
              </a:rPr>
              <a:t>In this research, the </a:t>
            </a:r>
            <a:r>
              <a:rPr b="1" lang="en-CA" sz="1400">
                <a:solidFill>
                  <a:srgbClr val="000000"/>
                </a:solidFill>
              </a:rPr>
              <a:t>NTU RGB+D</a:t>
            </a:r>
            <a:r>
              <a:rPr lang="en-CA" sz="1400">
                <a:solidFill>
                  <a:srgbClr val="000000"/>
                </a:solidFill>
              </a:rPr>
              <a:t> is used in order to evaluate the model performance. There are two versions of this dataset, the first one with 120 labels and the second one with 60 labels. The second dataset has about 54000 data samples, i.e. about 900 data samples per label.</a:t>
            </a:r>
            <a:endParaRPr sz="1400">
              <a:solidFill>
                <a:srgbClr val="000000"/>
              </a:solidFill>
            </a:endParaRPr>
          </a:p>
          <a:p>
            <a:pPr indent="0" lvl="0" marL="0" rtl="0" algn="l">
              <a:lnSpc>
                <a:spcPct val="200000"/>
              </a:lnSpc>
              <a:spcBef>
                <a:spcPts val="1200"/>
              </a:spcBef>
              <a:spcAft>
                <a:spcPts val="1200"/>
              </a:spcAft>
              <a:buNone/>
            </a:pPr>
            <a:r>
              <a:t/>
            </a:r>
            <a:endParaRPr sz="14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7650" y="11541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Introduction, </a:t>
            </a:r>
            <a:r>
              <a:rPr b="0" lang="en-CA"/>
              <a:t>Dataset</a:t>
            </a:r>
            <a:endParaRPr b="0"/>
          </a:p>
          <a:p>
            <a:pPr indent="0" lvl="0" marL="0" rtl="0" algn="l">
              <a:spcBef>
                <a:spcPts val="0"/>
              </a:spcBef>
              <a:spcAft>
                <a:spcPts val="0"/>
              </a:spcAft>
              <a:buNone/>
            </a:pPr>
            <a:r>
              <a:t/>
            </a:r>
            <a:endParaRPr/>
          </a:p>
        </p:txBody>
      </p:sp>
      <p:pic>
        <p:nvPicPr>
          <p:cNvPr id="118" name="Google Shape;118;p18"/>
          <p:cNvPicPr preferRelativeResize="0"/>
          <p:nvPr/>
        </p:nvPicPr>
        <p:blipFill>
          <a:blip r:embed="rId3">
            <a:alphaModFix/>
          </a:blip>
          <a:stretch>
            <a:fillRect/>
          </a:stretch>
        </p:blipFill>
        <p:spPr>
          <a:xfrm>
            <a:off x="802050" y="1601725"/>
            <a:ext cx="5757575" cy="3189151"/>
          </a:xfrm>
          <a:prstGeom prst="rect">
            <a:avLst/>
          </a:prstGeom>
          <a:noFill/>
          <a:ln>
            <a:noFill/>
          </a:ln>
        </p:spPr>
      </p:pic>
      <p:sp>
        <p:nvSpPr>
          <p:cNvPr id="119" name="Google Shape;119;p18"/>
          <p:cNvSpPr txBox="1"/>
          <p:nvPr/>
        </p:nvSpPr>
        <p:spPr>
          <a:xfrm>
            <a:off x="6742650" y="4584600"/>
            <a:ext cx="16737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CA" sz="1350">
                <a:solidFill>
                  <a:srgbClr val="202122"/>
                </a:solidFill>
                <a:highlight>
                  <a:srgbClr val="FFFFFF"/>
                </a:highlight>
              </a:rPr>
              <a:t>[</a:t>
            </a:r>
            <a:r>
              <a:rPr lang="en-CA" sz="1350" u="sng">
                <a:solidFill>
                  <a:schemeClr val="hlink"/>
                </a:solidFill>
                <a:highlight>
                  <a:srgbClr val="FFFFFF"/>
                </a:highlight>
                <a:hlinkClick r:id="rId4"/>
              </a:rPr>
              <a:t>Source</a:t>
            </a:r>
            <a:r>
              <a:rPr lang="en-CA" sz="1350">
                <a:solidFill>
                  <a:srgbClr val="202122"/>
                </a:solidFill>
                <a:highlight>
                  <a:srgbClr val="FFFFFF"/>
                </a:highlight>
              </a:rPr>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Introduction, </a:t>
            </a:r>
            <a:r>
              <a:rPr b="0" lang="en-CA"/>
              <a:t>Method</a:t>
            </a:r>
            <a:endParaRPr b="0"/>
          </a:p>
          <a:p>
            <a:pPr indent="0" lvl="0" marL="0" rtl="0" algn="l">
              <a:spcBef>
                <a:spcPts val="0"/>
              </a:spcBef>
              <a:spcAft>
                <a:spcPts val="0"/>
              </a:spcAft>
              <a:buNone/>
            </a:pPr>
            <a:r>
              <a:t/>
            </a:r>
            <a:endParaRPr/>
          </a:p>
        </p:txBody>
      </p:sp>
      <p:sp>
        <p:nvSpPr>
          <p:cNvPr id="125" name="Google Shape;125;p19"/>
          <p:cNvSpPr txBox="1"/>
          <p:nvPr>
            <p:ph idx="1" type="body"/>
          </p:nvPr>
        </p:nvSpPr>
        <p:spPr>
          <a:xfrm>
            <a:off x="729450" y="1853850"/>
            <a:ext cx="7688700" cy="2486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CA" sz="1400">
                <a:solidFill>
                  <a:srgbClr val="000000"/>
                </a:solidFill>
              </a:rPr>
              <a:t>A number of detailed coordinates are stored over a period of time. The order of all this data is important in achieving the result. However, if we are careful, we will find that not all data is always stored this way, and our data collection system may be unreliable. These noises reduce the accuracy of the diagnosis. Also, when it comes to recognizing human activity, there may be movements that focus only on one part of the body, such as shaking hands, which is the most common change in the joints of the arm and hand, and the lower extremities do not change or have very little change.</a:t>
            </a:r>
            <a:endParaRPr sz="140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Introduction, </a:t>
            </a:r>
            <a:r>
              <a:rPr b="0" lang="en-CA"/>
              <a:t>Method</a:t>
            </a:r>
            <a:endParaRPr b="0"/>
          </a:p>
          <a:p>
            <a:pPr indent="0" lvl="0" marL="0" rtl="0" algn="l">
              <a:spcBef>
                <a:spcPts val="0"/>
              </a:spcBef>
              <a:spcAft>
                <a:spcPts val="0"/>
              </a:spcAft>
              <a:buNone/>
            </a:pPr>
            <a:r>
              <a:t/>
            </a:r>
            <a:endParaRPr/>
          </a:p>
        </p:txBody>
      </p:sp>
      <p:sp>
        <p:nvSpPr>
          <p:cNvPr id="131" name="Google Shape;131;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200000"/>
              </a:lnSpc>
              <a:spcBef>
                <a:spcPts val="0"/>
              </a:spcBef>
              <a:spcAft>
                <a:spcPts val="1200"/>
              </a:spcAft>
              <a:buNone/>
            </a:pPr>
            <a:r>
              <a:rPr lang="en-CA" sz="1400">
                <a:solidFill>
                  <a:srgbClr val="000000"/>
                </a:solidFill>
              </a:rPr>
              <a:t>This research </a:t>
            </a:r>
            <a:r>
              <a:rPr lang="en-CA" sz="1400">
                <a:solidFill>
                  <a:srgbClr val="000000"/>
                </a:solidFill>
              </a:rPr>
              <a:t>decided to use the attention mechanism and a unique hierarchical structure. The attention mechanism handles noise and distortion data, and the hierarchical structure makes the network focus entirely on the part where the changes are taking place. This structure Hierarchy is in fact responsible for paying attention to the spatial domain.</a:t>
            </a:r>
            <a:endParaRPr sz="14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t>Introduction, </a:t>
            </a:r>
            <a:r>
              <a:rPr b="0" lang="en-CA"/>
              <a:t>Federated Learning</a:t>
            </a:r>
            <a:endParaRPr b="0"/>
          </a:p>
          <a:p>
            <a:pPr indent="0" lvl="0" marL="0" rtl="0" algn="l">
              <a:spcBef>
                <a:spcPts val="0"/>
              </a:spcBef>
              <a:spcAft>
                <a:spcPts val="0"/>
              </a:spcAft>
              <a:buNone/>
            </a:pPr>
            <a:r>
              <a:t/>
            </a:r>
            <a:endParaRPr/>
          </a:p>
        </p:txBody>
      </p:sp>
      <p:sp>
        <p:nvSpPr>
          <p:cNvPr id="137" name="Google Shape;137;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lang="en-CA" sz="1400">
                <a:solidFill>
                  <a:srgbClr val="000000"/>
                </a:solidFill>
              </a:rPr>
              <a:t>Federated learning enables multiple actors to build a common, robust machine learning model without sharing data, thus allowing to address critical issues such as data privacy, data security, data access rights and access to heterogeneous data. Since this kind of learning does not manipulate the main structure of the model, the performance of the model is not expected to change. In other words, after bringing the model into this environment we do not expect the accuracy to increase or decrease.</a:t>
            </a:r>
            <a:endParaRPr sz="14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